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78" r:id="rId16"/>
    <p:sldId id="269" r:id="rId17"/>
    <p:sldId id="27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EC2"/>
    <a:srgbClr val="04A017"/>
    <a:srgbClr val="9DFC6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EE9851-0702-48AF-9A38-749204F57146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6F2887-10F2-4076-BED2-333283248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2072D8-B8CF-44AE-B6DB-8304D0161C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09CE8-4588-46EC-AA69-D1CC344E43E1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1484-0FE8-447C-A017-FE682FC5E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3C27-7DD1-4053-BEEF-22F9DC6F331F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C58EA-38AE-498A-8ECA-7267DC2E6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2B95-8DB9-4E82-B048-F7317307A41D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F6D13-2131-474E-AEAF-2F75E5771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71BB3-739C-4914-8788-38D613B2D1FC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C8F2-186A-4F9B-A1A5-F49327482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7E9D0-4397-4AAD-B8BA-1E99ADB60D67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01BDD-C435-4618-8449-FFDCE01A2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0CBA2-5A13-479F-AC2A-DBE5BBD48BE7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40AFD-E1B2-4E5B-ABA4-177908B2C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D1AA7-3FB7-461B-BFB3-E4D7264E4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96E6-EBB4-4990-AF49-4A2F730F7A1A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7018-2373-4679-B40F-3A96D07FBFF8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168A1-B0F6-4A34-AEC0-B34DA6376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952DE-AE31-45DD-9F16-7B55C653614D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83985-87C0-4CF0-9C0F-2D47BA80B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C2C9D-32C2-4DF7-B8CE-51B34F935BA8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ADEE4-D1B7-4BA4-B40E-F8B55A4AD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6B1EC-76B9-4492-B658-5DEBC0F6738E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2F83A-6618-4B11-ACA2-422C2A18E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9A4D787-35B6-4C6B-80D8-8ECAA0B62772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52BF3E4-7BA6-4692-83ED-CA2661090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4786313"/>
            <a:ext cx="8305800" cy="1143000"/>
          </a:xfrm>
        </p:spPr>
        <p:txBody>
          <a:bodyPr/>
          <a:lstStyle/>
          <a:p>
            <a:endParaRPr lang="ru-RU" smtClean="0">
              <a:solidFill>
                <a:srgbClr val="7C354D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Обязательства из деликтов и квазиделиктов</a:t>
            </a:r>
            <a:endParaRPr lang="ru-RU" sz="5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50" y="857250"/>
            <a:ext cx="4111625" cy="476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Damnum iniuria </a:t>
            </a: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datum</a:t>
            </a:r>
            <a:r>
              <a:rPr lang="ru-RU" sz="25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 </a:t>
            </a: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ru-RU" sz="25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38" y="1500188"/>
            <a:ext cx="5640387" cy="8620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500" b="1">
                <a:solidFill>
                  <a:srgbClr val="B5547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неправомерное уничтожение или </a:t>
            </a:r>
          </a:p>
          <a:p>
            <a:r>
              <a:rPr lang="ru-RU" sz="2500" b="1">
                <a:solidFill>
                  <a:srgbClr val="B5547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повреждение чужих вещей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3063" y="2714625"/>
            <a:ext cx="6186487" cy="862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Ответственность за уничтожение или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повреждение чужого имущества:</a:t>
            </a:r>
            <a:endParaRPr lang="ru-RU" sz="25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3857625"/>
            <a:ext cx="8491538" cy="2554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   в случае совершения деликта несколькими лицами </a:t>
            </a:r>
          </a:p>
          <a:p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они отвечали солидарно.</a:t>
            </a:r>
          </a:p>
          <a:p>
            <a:endParaRPr lang="ru-RU" sz="2000" b="1">
              <a:solidFill>
                <a:srgbClr val="E3BECA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за убийство чужого раба или животного, виновный</a:t>
            </a:r>
          </a:p>
          <a:p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обязан уплатить за него максимальную цену, </a:t>
            </a:r>
          </a:p>
          <a:p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которая существовала на этого раба или животное </a:t>
            </a:r>
          </a:p>
          <a:p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на протяжении предшествовавшего года.(гл.</a:t>
            </a:r>
            <a:r>
              <a:rPr lang="en-US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 I </a:t>
            </a:r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Закон Аквилия)</a:t>
            </a:r>
            <a:endParaRPr lang="ru-RU" sz="2000" b="1">
              <a:solidFill>
                <a:srgbClr val="E3BECA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  <a:cs typeface="Arial" charset="0"/>
            </a:endParaRPr>
          </a:p>
          <a:p>
            <a:endParaRPr lang="ru-RU" sz="2000" b="1">
              <a:solidFill>
                <a:srgbClr val="E3BECA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42888" y="857250"/>
            <a:ext cx="8901112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449263" algn="just">
              <a:buFont typeface="Wingdings" pitchFamily="2" charset="2"/>
              <a:buChar char="ü"/>
            </a:pPr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нанесение ран рабу или животному либо уничтожение</a:t>
            </a:r>
          </a:p>
          <a:p>
            <a:pPr indent="449263" algn="just"/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 или повреждение иной чужой вещи влечет обязанность </a:t>
            </a:r>
          </a:p>
          <a:p>
            <a:pPr indent="449263" algn="just"/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уплатить максимальную цену поврежденной или уничтоженной </a:t>
            </a:r>
          </a:p>
          <a:p>
            <a:pPr indent="449263" algn="just"/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вещи, которая была на протяжении последнего месяца.(гл. </a:t>
            </a:r>
            <a:r>
              <a:rPr lang="en-US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III</a:t>
            </a:r>
            <a:endParaRPr lang="ru-RU" sz="2000" b="1">
              <a:solidFill>
                <a:srgbClr val="E3BECA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  <a:ea typeface="Times New Roman" pitchFamily="18" charset="0"/>
              <a:cs typeface="Arial" charset="0"/>
            </a:endParaRPr>
          </a:p>
          <a:p>
            <a:pPr indent="449263" algn="just"/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Закон Аквилия).</a:t>
            </a:r>
          </a:p>
          <a:p>
            <a:pPr indent="449263" algn="just">
              <a:buFont typeface="Wingdings" pitchFamily="2" charset="2"/>
              <a:buChar char="ü"/>
            </a:pPr>
            <a:endParaRPr lang="ru-RU" sz="2000" b="1">
              <a:solidFill>
                <a:srgbClr val="E3BECA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  <a:ea typeface="Times New Roman" pitchFamily="18" charset="0"/>
              <a:cs typeface="Arial" charset="0"/>
            </a:endParaRPr>
          </a:p>
          <a:p>
            <a:pPr indent="449263" algn="just">
              <a:buFont typeface="Wingdings" pitchFamily="2" charset="2"/>
              <a:buChar char="ü"/>
            </a:pPr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     ответственность наступала не только в случае физического </a:t>
            </a:r>
          </a:p>
          <a:p>
            <a:pPr indent="449263" algn="just"/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        причинения вреда имуществу, но и в иных случаях (например,</a:t>
            </a:r>
          </a:p>
          <a:p>
            <a:pPr indent="449263" algn="just"/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        оставление чужого раба без пищи).</a:t>
            </a:r>
          </a:p>
          <a:p>
            <a:pPr indent="449263" algn="just">
              <a:buFont typeface="Wingdings" pitchFamily="2" charset="2"/>
              <a:buChar char="ü"/>
            </a:pPr>
            <a:endParaRPr lang="ru-RU" sz="2000" b="1">
              <a:solidFill>
                <a:srgbClr val="E3BECA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  <a:ea typeface="Times New Roman" pitchFamily="18" charset="0"/>
              <a:cs typeface="Arial" charset="0"/>
            </a:endParaRPr>
          </a:p>
          <a:p>
            <a:pPr indent="449263" algn="just">
              <a:buFont typeface="Wingdings" pitchFamily="2" charset="2"/>
              <a:buChar char="ü"/>
            </a:pPr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     виновный отвечал за всякую свою вину, в том    числе </a:t>
            </a:r>
          </a:p>
          <a:p>
            <a:pPr indent="449263" algn="just"/>
            <a:r>
              <a:rPr lang="ru-RU" sz="2000" b="1">
                <a:solidFill>
                  <a:srgbClr val="E3BEC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        и за самую легкую небрежность.</a:t>
            </a:r>
          </a:p>
          <a:p>
            <a:pPr indent="449263" algn="just"/>
            <a:endParaRPr lang="ru-RU" sz="2000" b="1">
              <a:solidFill>
                <a:srgbClr val="E3BECA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88" y="857250"/>
            <a:ext cx="8429625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Arial" pitchFamily="34" charset="0"/>
              </a:rPr>
              <a:t>Преторскими эдиктами была предусмотрена</a:t>
            </a:r>
          </a:p>
          <a:p>
            <a:pPr algn="ctr">
              <a:defRPr/>
            </a:pPr>
            <a:r>
              <a:rPr lang="ru-RU" sz="25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Arial" pitchFamily="34" charset="0"/>
              </a:rPr>
              <a:t>особая ответственность за:</a:t>
            </a:r>
          </a:p>
          <a:p>
            <a:pPr algn="ctr">
              <a:defRPr/>
            </a:pPr>
            <a:endParaRPr lang="ru-RU" sz="25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just" eaLnBrk="0" hangingPunct="0">
              <a:defRPr/>
            </a:pPr>
            <a:endParaRPr lang="ru-RU" sz="25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itchFamily="18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ru-RU" sz="25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25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Arial" pitchFamily="34" charset="0"/>
              </a:rPr>
              <a:t>вымогательство;</a:t>
            </a:r>
          </a:p>
          <a:p>
            <a:pPr algn="ctr" eaLnBrk="0" hangingPunct="0">
              <a:defRPr/>
            </a:pPr>
            <a:endParaRPr lang="ru-RU" sz="25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5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25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Arial" pitchFamily="34" charset="0"/>
              </a:rPr>
              <a:t>мошенничество;</a:t>
            </a:r>
            <a:endParaRPr lang="ru-RU" sz="25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just" eaLnBrk="0" hangingPunct="0">
              <a:defRPr/>
            </a:pPr>
            <a:endParaRPr lang="ru-RU" sz="25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itchFamily="18" charset="0"/>
              <a:cs typeface="Arial" pitchFamily="34" charset="0"/>
            </a:endParaRPr>
          </a:p>
          <a:p>
            <a:pPr algn="r" eaLnBrk="0" hangingPunct="0">
              <a:defRPr/>
            </a:pPr>
            <a:r>
              <a:rPr lang="ru-RU" sz="25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25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Arial" pitchFamily="34" charset="0"/>
              </a:rPr>
              <a:t>обман кредиторов.</a:t>
            </a:r>
            <a:endParaRPr lang="ru-RU" sz="25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75" y="714375"/>
          <a:ext cx="6858000" cy="46021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58048"/>
              </a:tblGrid>
              <a:tr h="45005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Если лицо </a:t>
                      </a:r>
                      <a:r>
                        <a:rPr kumimoji="0" lang="ru-RU" sz="25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вымогало</a:t>
                      </a:r>
                      <a:r>
                        <a:rPr kumimoji="0" lang="ru-RU" sz="25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kumimoji="0" lang="ru-RU" sz="23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у другого лица какое-либо имущество, то оно, согласно эдикту претора </a:t>
                      </a:r>
                      <a:r>
                        <a:rPr kumimoji="0" lang="ru-RU" sz="230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Октавия</a:t>
                      </a:r>
                      <a:r>
                        <a:rPr kumimoji="0" lang="ru-RU" sz="23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, подлежало ответственности в виде возвращения полученного в результате вымогательства имущества и уплаты штрафа в 4-кратном размере стоимости данного имущества.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Ответственность не наступала лишь в том случае, если вымогатель добровольно и еще до суда вернул незаконно полученное им имущество.</a:t>
                      </a:r>
                    </a:p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7375" y="857250"/>
          <a:ext cx="5357813" cy="40719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57850"/>
              </a:tblGrid>
              <a:tr h="407196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50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5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При </a:t>
                      </a:r>
                      <a:r>
                        <a:rPr kumimoji="0" lang="ru-RU" sz="27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мошенничестве</a:t>
                      </a:r>
                      <a:r>
                        <a:rPr kumimoji="0" lang="ru-RU" sz="25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возмещались только убытки без каких-либо дополнительных санкций. Однако удовлетворение иска влекло для мошенника "</a:t>
                      </a:r>
                      <a:r>
                        <a:rPr kumimoji="0" lang="en-US" sz="250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infamia</a:t>
                      </a:r>
                      <a:r>
                        <a:rPr kumimoji="0" lang="ru-RU" sz="25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" (бесчестье).</a:t>
                      </a:r>
                    </a:p>
                    <a:p>
                      <a:endParaRPr lang="ru-RU" sz="2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25" y="714375"/>
          <a:ext cx="6143625" cy="52863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143668"/>
              </a:tblGrid>
              <a:tr h="528641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50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Обман кредиторов </a:t>
                      </a:r>
                      <a:r>
                        <a:rPr kumimoji="0" lang="ru-RU" sz="23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состоял в том, что должник, стремясь сохранить хоть часть своего имущества от взыскания кредиторов, совершал дарственные акты и тем самым уменьшал размер принадлежащего ему имущества.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Чтобы ограничить такую возможность, кредиторам дано было право оспаривать подобные дарственные сделки должника. Иск предъявлялся одновременно как к самому должнику, так и к его контрагентам (одаряемым).</a:t>
                      </a:r>
                    </a:p>
                    <a:p>
                      <a:endParaRPr lang="ru-RU" sz="2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38" y="857250"/>
            <a:ext cx="68326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Обязательства из квазиделиктов</a:t>
            </a:r>
            <a:endParaRPr lang="ru-RU" sz="32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3" y="2714625"/>
            <a:ext cx="8072437" cy="1724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Обязательства из недозволенных действий, выходящие за пределы перечня деликтов, получили название квазиделиктов . </a:t>
            </a:r>
            <a:endParaRPr lang="ru-RU" sz="28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88" y="1785938"/>
            <a:ext cx="2578100" cy="446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quasi ex delicto</a:t>
            </a:r>
            <a:r>
              <a:rPr lang="ru-RU" sz="23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 </a:t>
            </a:r>
            <a:endParaRPr lang="ru-RU" sz="23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3929063"/>
            <a:ext cx="8643938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/>
            <a:endParaRPr lang="ru-RU" b="1">
              <a:solidFill>
                <a:srgbClr val="DFCF0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400" b="1">
                <a:solidFill>
                  <a:srgbClr val="DFCF0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• ответственность хозяев судов и постоялых дворов за    </a:t>
            </a:r>
          </a:p>
          <a:p>
            <a:pPr eaLnBrk="0" hangingPunct="0"/>
            <a:r>
              <a:rPr lang="ru-RU" sz="2400" b="1">
                <a:solidFill>
                  <a:srgbClr val="DFCF0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   имущественный вред, умышленно причиненный их слугами  (кража, уничтожение чужого имущества и т. д.)</a:t>
            </a:r>
          </a:p>
          <a:p>
            <a:pPr eaLnBrk="0" hangingPunct="0">
              <a:buFont typeface="Arial" charset="0"/>
              <a:buChar char="•"/>
            </a:pPr>
            <a:r>
              <a:rPr lang="ru-RU" sz="2400" b="1">
                <a:solidFill>
                  <a:srgbClr val="DFCF0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 вред, причиненный рабом или животным чужому имуществу или личности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50" y="714375"/>
            <a:ext cx="8286750" cy="3600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ru-RU" b="1">
              <a:solidFill>
                <a:srgbClr val="DFCF0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  <a:ea typeface="Times New Roman" pitchFamily="18" charset="0"/>
              <a:cs typeface="Arial" charset="0"/>
            </a:endParaRPr>
          </a:p>
          <a:p>
            <a:pPr algn="just"/>
            <a:endParaRPr lang="ru-RU" b="1">
              <a:solidFill>
                <a:srgbClr val="DFCF0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  <a:ea typeface="Times New Roman" pitchFamily="18" charset="0"/>
              <a:cs typeface="Arial" charset="0"/>
            </a:endParaRPr>
          </a:p>
          <a:p>
            <a:pPr algn="just"/>
            <a:r>
              <a:rPr lang="ru-RU" sz="2400" b="1">
                <a:solidFill>
                  <a:srgbClr val="DFCF0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• ответственность за вылитое либо выброшенное на улицу или </a:t>
            </a:r>
          </a:p>
          <a:p>
            <a:pPr algn="just"/>
            <a:r>
              <a:rPr lang="ru-RU" sz="2400" b="1">
                <a:solidFill>
                  <a:srgbClr val="DFCF0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площадь;</a:t>
            </a:r>
          </a:p>
          <a:p>
            <a:pPr algn="just" eaLnBrk="0" hangingPunct="0"/>
            <a:r>
              <a:rPr lang="ru-RU" sz="2400" b="1">
                <a:solidFill>
                  <a:srgbClr val="DFCF0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• ответственность за поставленное или подвешенное на здании </a:t>
            </a:r>
          </a:p>
          <a:p>
            <a:pPr algn="just" eaLnBrk="0" hangingPunct="0"/>
            <a:r>
              <a:rPr lang="ru-RU" sz="2400" b="1">
                <a:solidFill>
                  <a:srgbClr val="DFCF0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или в квартире;</a:t>
            </a:r>
          </a:p>
          <a:p>
            <a:pPr algn="just" eaLnBrk="0" hangingPunct="0"/>
            <a:r>
              <a:rPr lang="ru-RU" sz="2400" b="1">
                <a:solidFill>
                  <a:srgbClr val="DFCF0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• ответственность судьи за ненадлежащее ведение </a:t>
            </a:r>
          </a:p>
          <a:p>
            <a:pPr algn="just" eaLnBrk="0" hangingPunct="0"/>
            <a:r>
              <a:rPr lang="ru-RU" sz="2400" b="1">
                <a:solidFill>
                  <a:srgbClr val="DFCF0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судопроизводства;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642938"/>
            <a:ext cx="835818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Отдельные виды обязательств квазиделиктов: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1563" y="571500"/>
          <a:ext cx="7096125" cy="4860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6132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300" b="1" kern="1200" dirty="0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ru-RU" sz="2300" b="1" i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Ответственность за вылитое либо выброшенное на улицу или площадь</a:t>
                      </a:r>
                      <a:r>
                        <a:rPr kumimoji="0" lang="ru-RU" sz="2300" b="1" i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1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наступала независимо от личной вины хозяина дома или квартиры, откуда было что-то вылито или выброшено. Любой, кто понес какой-либо ущерб от этого, мог предъявить хозяину дома или квартиры иск о вылитом или выброшенном. За повреждение имущества с виновного взыскивалась двойная стоимость поврежденного имущества.</a:t>
                      </a:r>
                    </a:p>
                    <a:p>
                      <a:pPr algn="just"/>
                      <a:r>
                        <a:rPr kumimoji="0" lang="ru-RU" sz="21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За ранение свободного человека взыскивался штраф, размер которого определялся судом.</a:t>
                      </a:r>
                    </a:p>
                    <a:p>
                      <a:pPr algn="just"/>
                      <a:r>
                        <a:rPr kumimoji="0" lang="ru-RU" sz="21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За причинение смерти свободному человеку взыскивался штраф в размере 50000 сестерциев.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75" y="500063"/>
          <a:ext cx="6715125" cy="5786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172"/>
              </a:tblGrid>
              <a:tr h="5786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 бы деликтом признавалось также </a:t>
                      </a:r>
                      <a:r>
                        <a:rPr kumimoji="0" lang="ru-RU" sz="2500" b="1" i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опасное для прохожих выставление, подвешивание или вывешивание</a:t>
                      </a: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чего-либо, что может свалиться на людей: небрежно прикрепленная вывеска, опасно выставленные из окна вазоны, подвешенные на стенах дома предметы, выставленные или подвешенные на балконах вещи и т.п. Все это, снесенное ветров или по каким-либо иным причинам сорванное со своего места, может упасть на прохожих и причинить им определенный ущерб. Всякий, заметивший подобное, мог предъявить к хозяину дома, у которого что-то небрежно подвешено или выставлено, иск об уплате штрафа в размере 10 тыс. сестерций и устранении опасности. Ответственность наступала независимо от вины и наличия вреда.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38" y="857250"/>
            <a:ext cx="79533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Деликт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delictum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)– правонарушение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786063" y="2000250"/>
            <a:ext cx="1214437" cy="1071563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6200000" flipH="1">
            <a:off x="4714875" y="2000251"/>
            <a:ext cx="1214437" cy="1071562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5813" y="3571875"/>
            <a:ext cx="3582987" cy="1092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частные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delictum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privatum</a:t>
            </a:r>
            <a:endParaRPr lang="ru-RU" sz="3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3" y="3571875"/>
            <a:ext cx="3311525" cy="1092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ru-RU" sz="3500">
                <a:solidFill>
                  <a:srgbClr val="4C376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публичные</a:t>
            </a:r>
          </a:p>
          <a:p>
            <a:pPr algn="ctr"/>
            <a:r>
              <a:rPr lang="en-US" sz="3000" b="1">
                <a:effectLst>
                  <a:outerShdw blurRad="38100" dist="38100" dir="2700000" algn="tl">
                    <a:srgbClr val="444D26"/>
                  </a:outerShdw>
                </a:effectLst>
                <a:latin typeface="Constantia" pitchFamily="18" charset="0"/>
              </a:rPr>
              <a:t>crimen publicum</a:t>
            </a:r>
            <a:endParaRPr lang="ru-RU" sz="3000">
              <a:solidFill>
                <a:srgbClr val="4C376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85938" y="571500"/>
          <a:ext cx="60960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4651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500" b="1" i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Умышленно неправильное или небрежное решение судебного дела</a:t>
                      </a:r>
                      <a:r>
                        <a:rPr kumimoji="0" lang="ru-RU" sz="21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а также нарушение иных судейских обязанностей признавалось неправомерным действием — как бы деликтом и влекло имущественную ответственность. Судья, постановивший явно несправедливый приговор или не явившийся в назначенный день для рассмотрения дела, обязан был возместить причиненный его неправомерными действиями вред потерпевшей стороне. В случае преднамеренных действий судьи (</a:t>
                      </a:r>
                      <a:r>
                        <a:rPr kumimoji="0" lang="ru-RU" sz="2100" b="1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dolus</a:t>
                      </a:r>
                      <a:r>
                        <a:rPr kumimoji="0" lang="ru-RU" sz="21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) он обязан возместить всю сумму предъявленного иска, а при наличии вины — штраф, назначаемый судьей.</a:t>
                      </a:r>
                      <a:endParaRPr lang="ru-RU" sz="2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43063" y="1000125"/>
          <a:ext cx="6096000" cy="413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4032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500" b="1" i="1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500" b="1" i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Неправомерные действия слуг гостиниц, постоялых дворов и кораблей, причиняющие вред имуществу постояльцев и пассажиров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3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признавались квазиделиктами и влекла ответственность хозяев, которые обязаны были возместит причиненный слугами вред в двойном размере.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43063" y="1000125"/>
          <a:ext cx="6096000" cy="4403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40322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500" b="1" i="1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500" b="1" i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Вред, причиненный рабом или животным чужому имуществу или личности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влек квазиделиктную ответственность их хозяина. При этом виной собственника раба или животного, причинившего вред, считается отсутствие соответствующего надзора за животными и рабами. Собственник раба или животного, причинивших вред, обязан был возместить нанесенный ущерб или по ноксальному иску выдать потерпевшему животное или раба.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50" y="673100"/>
            <a:ext cx="8572500" cy="48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79375" algn="ctr"/>
            <a:r>
              <a:rPr lang="ru-RU" sz="2800" b="1" i="1">
                <a:solidFill>
                  <a:srgbClr val="04A0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Особенности ноксальной ответственности</a:t>
            </a:r>
          </a:p>
          <a:p>
            <a:pPr indent="79375" algn="ctr"/>
            <a:endParaRPr lang="ru-RU" sz="2500" b="1" i="1">
              <a:solidFill>
                <a:srgbClr val="04A017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  <a:ea typeface="Times New Roman" pitchFamily="18" charset="0"/>
              <a:cs typeface="Arial" charset="0"/>
            </a:endParaRPr>
          </a:p>
          <a:p>
            <a:pPr indent="79375" algn="just" eaLnBrk="0" hangingPunct="0"/>
            <a:r>
              <a:rPr lang="ru-RU" sz="2300" b="1">
                <a:solidFill>
                  <a:srgbClr val="D7FEC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Историческим происхождением деликтных обязательств объясняются и особенности </a:t>
            </a:r>
            <a:r>
              <a:rPr lang="ru-RU" sz="2300" b="1" u="sng">
                <a:solidFill>
                  <a:srgbClr val="04A0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actiones noxales</a:t>
            </a:r>
            <a:r>
              <a:rPr lang="ru-RU" sz="2300" b="1">
                <a:solidFill>
                  <a:srgbClr val="D7FEC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:  эти иски о возмещении ущерба или о выдаче причинивших ущерб животных или рабов, предъявлялись не к собственнику животного или раба, а к тому, кто владел ими в момент предъявлении иска, и имели целью дать потерпевшему возможность либо получить возмещение ущерба, если владелец животного или раба согласится возместить ущерб, либо проявить свое чувство мести в отношении животного или раба ,если владелец животного или раба предпочтет выдать того или другого потерпевшему.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38" y="684213"/>
            <a:ext cx="8072437" cy="501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79375" algn="ctr"/>
            <a:r>
              <a:rPr lang="ru-RU" sz="2800" b="1" i="1">
                <a:solidFill>
                  <a:srgbClr val="04A0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 Прекращение обязательства смертью правонарушителя</a:t>
            </a:r>
          </a:p>
          <a:p>
            <a:pPr indent="79375" algn="ctr"/>
            <a:endParaRPr lang="ru-RU" sz="2200" i="1">
              <a:effectLst>
                <a:outerShdw blurRad="38100" dist="38100" dir="2700000" algn="tl">
                  <a:srgbClr val="444D26"/>
                </a:outerShdw>
              </a:effectLst>
              <a:latin typeface="Constantia" pitchFamily="18" charset="0"/>
              <a:ea typeface="Times New Roman" pitchFamily="18" charset="0"/>
              <a:cs typeface="Arial" charset="0"/>
            </a:endParaRPr>
          </a:p>
          <a:p>
            <a:pPr indent="79375" algn="just" eaLnBrk="0" hangingPunct="0"/>
            <a:r>
              <a:rPr lang="ru-RU" sz="2200" b="1">
                <a:effectLst>
                  <a:outerShdw blurRad="38100" dist="38100" dir="2700000" algn="tl">
                    <a:srgbClr val="444D26"/>
                  </a:outerShdw>
                </a:effectLst>
                <a:latin typeface="Constantia" pitchFamily="18" charset="0"/>
                <a:ea typeface="Times New Roman" pitchFamily="18" charset="0"/>
                <a:cs typeface="Arial" charset="0"/>
              </a:rPr>
              <a:t> Только историческим происхождением деликтных и квазиделиктных обязательств объясняется правило о прекращении, по крайней мере некоторых из них, смертью потерпевшего и общее правило о прекращении этих обязательств смертью правонарушителя, но не его capitis deminutio: месть, по воззрению римлян, должна быть направлена на виновника правонарушения, но не на его наследников, в то же время capitis deminutio, изменявшая правовое положение человека, не отражалась на его физическом существовании, а то лько оно и было нужно для осуществления мести.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8" y="785813"/>
            <a:ext cx="8572500" cy="4494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Законченный состав частного деликта предполагало три элемента</a:t>
            </a:r>
            <a:r>
              <a:rPr lang="ru-RU" sz="25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объективный вред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причиненный противозаконным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действием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одного лица другому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вину лица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совершившего противозаконное действие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умысел или неосторожность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признание со стороны объективного права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данного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действия частноправовым деликтом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т.е. установление частноправовых последствий данного деяния,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применяемых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порядке гражданского процесса.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475" y="642938"/>
            <a:ext cx="8645525" cy="4848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Основные отличия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деликтного 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обязательства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 договорного</a:t>
            </a:r>
            <a:r>
              <a:rPr lang="ru-RU" sz="25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• основание возникновения - не договор, а правонарушение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• не допускалось правопреемство в отношении должника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• штрафная ответственность возлагалась не солидарно на каждого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из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должников, а кумулятивно, то есть суммировалась по числу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ответчиков 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могла быть взыскана с каждого в полном объеме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• недееспособные несли ответственность за деликты.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857250"/>
            <a:ext cx="8167688" cy="42465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Различались три основных вида частных </a:t>
            </a:r>
            <a:endParaRPr lang="ru-RU" sz="3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деликтов: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•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личная обида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iniuria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•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корыстное посягательство на чужую вещь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furtum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•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уничтожение или повреждение чужого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имущества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damnum iniuria datum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1643063"/>
            <a:ext cx="8064500" cy="47545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общем смысле – </a:t>
            </a:r>
            <a:r>
              <a:rPr lang="ru-RU" sz="23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неправомерное действие,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специальном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смысле - </a:t>
            </a:r>
            <a:r>
              <a:rPr lang="ru-RU" sz="23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личная обида.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Обида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 это любое умышленное и противоправное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нанесение одним  лицом  личной обиды другому лицу.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Личная обида</a:t>
            </a:r>
            <a:r>
              <a:rPr lang="ru-RU" sz="23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все правонарушения, направленные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против личности.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75" y="785813"/>
            <a:ext cx="1563688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Iniuria</a:t>
            </a:r>
            <a:r>
              <a:rPr lang="ru-RU" sz="3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endParaRPr lang="ru-RU" sz="3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3" y="928688"/>
            <a:ext cx="8274050" cy="3832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Отдельные виды личных обид(Законы </a:t>
            </a: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XII </a:t>
            </a:r>
            <a:r>
              <a:rPr lang="ru-RU" sz="25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таблиц):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повреждение конечностей человеческого тела,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караемое по началу «око за око»,  если только стороны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 достигнут соглашения о выкупе;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повреждение внутренней кости, караемое штрафом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 пользу истца;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другие личные обиды действием, также караемые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штрафом в пользу истца.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625" y="1000125"/>
            <a:ext cx="8393113" cy="472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Обида: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могла быть нанесена как физическим действием (например,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телесное повреждение), так и словом (например, оскорбление).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причиняла только физический или моральный вред, но не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имущественный.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 ответственность за личную обиду была первоначально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установлена в виде строго фиксированных сумм штрафа,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которые судья не имел права изменить.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 временем конкретный размер штрафа стал определять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сам судья.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8" y="571500"/>
            <a:ext cx="8358187" cy="1924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Furtum</a:t>
            </a:r>
            <a:r>
              <a:rPr lang="ru-RU" sz="3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Кража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furtum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-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любое умышленное действие,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направленное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присвоение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чужого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имущества.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2214563" y="2714625"/>
            <a:ext cx="1143000" cy="500063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>
            <a:off x="3822701" y="3606800"/>
            <a:ext cx="1643062" cy="1587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857875" y="2714625"/>
            <a:ext cx="1285875" cy="500063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0063" y="3357563"/>
            <a:ext cx="25352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Собственно кража</a:t>
            </a:r>
            <a:endParaRPr lang="ru-RU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188" y="4643438"/>
            <a:ext cx="39370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различные формы хищения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(присвоение, растрата и т. д.)</a:t>
            </a:r>
            <a:endParaRPr lang="ru-RU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6375" y="3286125"/>
            <a:ext cx="366395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противоправное владение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или пользование чужим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имуществом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D42968-2E75-4F46-A12E-84981A6EDB58}"/>
</file>

<file path=customXml/itemProps2.xml><?xml version="1.0" encoding="utf-8"?>
<ds:datastoreItem xmlns:ds="http://schemas.openxmlformats.org/officeDocument/2006/customXml" ds:itemID="{AAD78460-95BE-463E-BD49-3DEC36144C22}"/>
</file>

<file path=customXml/itemProps3.xml><?xml version="1.0" encoding="utf-8"?>
<ds:datastoreItem xmlns:ds="http://schemas.openxmlformats.org/officeDocument/2006/customXml" ds:itemID="{91F34B4F-994B-4779-9305-0CE1FF53CFC9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379</TotalTime>
  <Words>1081</Words>
  <Application>Microsoft Office PowerPoint</Application>
  <PresentationFormat>On-screen Show (4:3)</PresentationFormat>
  <Paragraphs>161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24</vt:i4>
      </vt:variant>
    </vt:vector>
  </HeadingPairs>
  <TitlesOfParts>
    <vt:vector size="36" baseType="lpstr">
      <vt:lpstr>Constantia</vt:lpstr>
      <vt:lpstr>Arial</vt:lpstr>
      <vt:lpstr>Wingdings 2</vt:lpstr>
      <vt:lpstr>Calibri</vt:lpstr>
      <vt:lpstr>Times New Roman</vt:lpstr>
      <vt:lpstr>Wingdings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 5740ZG</dc:creator>
  <cp:lastModifiedBy>www</cp:lastModifiedBy>
  <cp:revision>44</cp:revision>
  <dcterms:created xsi:type="dcterms:W3CDTF">2010-11-16T12:44:25Z</dcterms:created>
  <dcterms:modified xsi:type="dcterms:W3CDTF">2016-05-31T08:41:50Z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